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rompt Medium"/>
      <p:regular r:id="rId15"/>
    </p:embeddedFont>
    <p:embeddedFont>
      <p:font typeface="Prompt Medium"/>
      <p:regular r:id="rId16"/>
    </p:embeddedFont>
    <p:embeddedFont>
      <p:font typeface="Prompt Medium"/>
      <p:regular r:id="rId17"/>
    </p:embeddedFont>
    <p:embeddedFont>
      <p:font typeface="Prompt Medium"/>
      <p:regular r:id="rId18"/>
    </p:embeddedFont>
    <p:embeddedFont>
      <p:font typeface="Mukta Light"/>
      <p:regular r:id="rId19"/>
    </p:embeddedFont>
    <p:embeddedFont>
      <p:font typeface="Mukta Light"/>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5-1.png>
</file>

<file path=ppt/media/image-5-2.png>
</file>

<file path=ppt/media/image-5-3.png>
</file>

<file path=ppt/media/image-5-4.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642229"/>
            <a:ext cx="7415927" cy="1371600"/>
          </a:xfrm>
          <a:prstGeom prst="rect">
            <a:avLst/>
          </a:prstGeom>
          <a:noFill/>
          <a:ln/>
        </p:spPr>
        <p:txBody>
          <a:bodyPr wrap="square" lIns="0" tIns="0" rIns="0" bIns="0" rtlCol="0" anchor="t"/>
          <a:lstStyle/>
          <a:p>
            <a:pPr indent="0" marL="0">
              <a:lnSpc>
                <a:spcPts val="5400"/>
              </a:lnSpc>
              <a:buNone/>
            </a:pPr>
            <a:r>
              <a:rPr lang="en-US" sz="4300" dirty="0">
                <a:solidFill>
                  <a:srgbClr val="C6BFEE"/>
                </a:solidFill>
                <a:latin typeface="Prompt Medium" pitchFamily="34" charset="0"/>
                <a:ea typeface="Prompt Medium" pitchFamily="34" charset="-122"/>
                <a:cs typeface="Prompt Medium" pitchFamily="34" charset="-120"/>
              </a:rPr>
              <a:t>Online Restaurant Table Booking System</a:t>
            </a:r>
            <a:endParaRPr lang="en-US" sz="4300" dirty="0"/>
          </a:p>
        </p:txBody>
      </p:sp>
      <p:sp>
        <p:nvSpPr>
          <p:cNvPr id="4" name="Text 1"/>
          <p:cNvSpPr/>
          <p:nvPr/>
        </p:nvSpPr>
        <p:spPr>
          <a:xfrm>
            <a:off x="864037" y="3384113"/>
            <a:ext cx="7415927" cy="1185148"/>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Streamlining the reservation process, empowering customers, and optimizing restaurant operations - an online table booking system is the key to elevating the dining experience.</a:t>
            </a:r>
            <a:endParaRPr lang="en-US" sz="1900" dirty="0"/>
          </a:p>
        </p:txBody>
      </p:sp>
      <p:sp>
        <p:nvSpPr>
          <p:cNvPr id="5" name="Text 2"/>
          <p:cNvSpPr/>
          <p:nvPr/>
        </p:nvSpPr>
        <p:spPr>
          <a:xfrm>
            <a:off x="864037" y="4846915"/>
            <a:ext cx="7415927" cy="395049"/>
          </a:xfrm>
          <a:prstGeom prst="rect">
            <a:avLst/>
          </a:prstGeom>
          <a:noFill/>
          <a:ln/>
        </p:spPr>
        <p:txBody>
          <a:bodyPr wrap="non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by Ajay.ch (192210473)</a:t>
            </a:r>
            <a:endParaRPr lang="en-US" sz="1900" dirty="0"/>
          </a:p>
        </p:txBody>
      </p:sp>
      <p:sp>
        <p:nvSpPr>
          <p:cNvPr id="6" name="Text 3"/>
          <p:cNvSpPr/>
          <p:nvPr/>
        </p:nvSpPr>
        <p:spPr>
          <a:xfrm>
            <a:off x="864037" y="5519618"/>
            <a:ext cx="7415927" cy="395049"/>
          </a:xfrm>
          <a:prstGeom prst="rect">
            <a:avLst/>
          </a:prstGeom>
          <a:noFill/>
          <a:ln/>
        </p:spPr>
        <p:txBody>
          <a:bodyPr wrap="non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Y. Sasi Kumar (192210474) </a:t>
            </a:r>
            <a:endParaRPr lang="en-US" sz="1900" dirty="0"/>
          </a:p>
        </p:txBody>
      </p:sp>
      <p:sp>
        <p:nvSpPr>
          <p:cNvPr id="7" name="Text 4"/>
          <p:cNvSpPr/>
          <p:nvPr/>
        </p:nvSpPr>
        <p:spPr>
          <a:xfrm>
            <a:off x="864037" y="6192322"/>
            <a:ext cx="7415927"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995124"/>
            <a:ext cx="7415927" cy="1371600"/>
          </a:xfrm>
          <a:prstGeom prst="rect">
            <a:avLst/>
          </a:prstGeom>
          <a:noFill/>
          <a:ln/>
        </p:spPr>
        <p:txBody>
          <a:bodyPr wrap="square" lIns="0" tIns="0" rIns="0" bIns="0" rtlCol="0" anchor="t"/>
          <a:lstStyle/>
          <a:p>
            <a:pPr indent="0" marL="0">
              <a:lnSpc>
                <a:spcPts val="5400"/>
              </a:lnSpc>
              <a:buNone/>
            </a:pPr>
            <a:r>
              <a:rPr lang="en-US" sz="4300" dirty="0">
                <a:solidFill>
                  <a:srgbClr val="C6BFEE"/>
                </a:solidFill>
                <a:latin typeface="Prompt Medium" pitchFamily="34" charset="0"/>
                <a:ea typeface="Prompt Medium" pitchFamily="34" charset="-122"/>
                <a:cs typeface="Prompt Medium" pitchFamily="34" charset="-120"/>
              </a:rPr>
              <a:t>The Problem: Inefficient Reservation Management</a:t>
            </a:r>
            <a:endParaRPr lang="en-US" sz="4300" dirty="0"/>
          </a:p>
        </p:txBody>
      </p:sp>
      <p:sp>
        <p:nvSpPr>
          <p:cNvPr id="4" name="Shape 1"/>
          <p:cNvSpPr/>
          <p:nvPr/>
        </p:nvSpPr>
        <p:spPr>
          <a:xfrm>
            <a:off x="864037" y="3014663"/>
            <a:ext cx="555427" cy="555427"/>
          </a:xfrm>
          <a:prstGeom prst="roundRect">
            <a:avLst>
              <a:gd name="adj" fmla="val 18669"/>
            </a:avLst>
          </a:prstGeom>
          <a:solidFill>
            <a:srgbClr val="542C49"/>
          </a:solidFill>
          <a:ln w="15240">
            <a:solidFill>
              <a:srgbClr val="6D4562"/>
            </a:solidFill>
            <a:prstDash val="solid"/>
          </a:ln>
        </p:spPr>
      </p:sp>
      <p:sp>
        <p:nvSpPr>
          <p:cNvPr id="5" name="Text 2"/>
          <p:cNvSpPr/>
          <p:nvPr/>
        </p:nvSpPr>
        <p:spPr>
          <a:xfrm>
            <a:off x="1080135" y="3127772"/>
            <a:ext cx="123111" cy="329208"/>
          </a:xfrm>
          <a:prstGeom prst="rect">
            <a:avLst/>
          </a:prstGeom>
          <a:noFill/>
          <a:ln/>
        </p:spPr>
        <p:txBody>
          <a:bodyPr wrap="none" lIns="0" tIns="0" rIns="0" bIns="0" rtlCol="0" anchor="t"/>
          <a:lstStyle/>
          <a:p>
            <a:pPr algn="ctr" indent="0" marL="0">
              <a:lnSpc>
                <a:spcPts val="2550"/>
              </a:lnSpc>
              <a:buNone/>
            </a:pPr>
            <a:r>
              <a:rPr lang="en-US" sz="2550" dirty="0">
                <a:solidFill>
                  <a:srgbClr val="DAD8E9"/>
                </a:solidFill>
                <a:latin typeface="Prompt Medium" pitchFamily="34" charset="0"/>
                <a:ea typeface="Prompt Medium" pitchFamily="34" charset="-122"/>
                <a:cs typeface="Prompt Medium" pitchFamily="34" charset="-120"/>
              </a:rPr>
              <a:t>1</a:t>
            </a:r>
            <a:endParaRPr lang="en-US" sz="2550" dirty="0"/>
          </a:p>
        </p:txBody>
      </p:sp>
      <p:sp>
        <p:nvSpPr>
          <p:cNvPr id="6" name="Text 3"/>
          <p:cNvSpPr/>
          <p:nvPr/>
        </p:nvSpPr>
        <p:spPr>
          <a:xfrm>
            <a:off x="1666280" y="3014663"/>
            <a:ext cx="2743200" cy="342900"/>
          </a:xfrm>
          <a:prstGeom prst="rect">
            <a:avLst/>
          </a:prstGeom>
          <a:noFill/>
          <a:ln/>
        </p:spPr>
        <p:txBody>
          <a:bodyPr wrap="none" lIns="0" tIns="0" rIns="0" bIns="0" rtlCol="0" anchor="t"/>
          <a:lstStyle/>
          <a:p>
            <a:pPr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Long Waitlists</a:t>
            </a:r>
            <a:endParaRPr lang="en-US" sz="2150" dirty="0"/>
          </a:p>
        </p:txBody>
      </p:sp>
      <p:sp>
        <p:nvSpPr>
          <p:cNvPr id="7" name="Text 4"/>
          <p:cNvSpPr/>
          <p:nvPr/>
        </p:nvSpPr>
        <p:spPr>
          <a:xfrm>
            <a:off x="1666280" y="3505676"/>
            <a:ext cx="2782372" cy="1580198"/>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Manual booking processes lead to confusion, overbooking, and frustrated customers.</a:t>
            </a:r>
            <a:endParaRPr lang="en-US" sz="1900" dirty="0"/>
          </a:p>
        </p:txBody>
      </p:sp>
      <p:sp>
        <p:nvSpPr>
          <p:cNvPr id="8" name="Shape 5"/>
          <p:cNvSpPr/>
          <p:nvPr/>
        </p:nvSpPr>
        <p:spPr>
          <a:xfrm>
            <a:off x="4695468" y="3014663"/>
            <a:ext cx="555427" cy="555427"/>
          </a:xfrm>
          <a:prstGeom prst="roundRect">
            <a:avLst>
              <a:gd name="adj" fmla="val 18669"/>
            </a:avLst>
          </a:prstGeom>
          <a:solidFill>
            <a:srgbClr val="542C49"/>
          </a:solidFill>
          <a:ln w="15240">
            <a:solidFill>
              <a:srgbClr val="6D4562"/>
            </a:solidFill>
            <a:prstDash val="solid"/>
          </a:ln>
        </p:spPr>
      </p:sp>
      <p:sp>
        <p:nvSpPr>
          <p:cNvPr id="9" name="Text 6"/>
          <p:cNvSpPr/>
          <p:nvPr/>
        </p:nvSpPr>
        <p:spPr>
          <a:xfrm>
            <a:off x="4876919" y="3127772"/>
            <a:ext cx="192524" cy="329208"/>
          </a:xfrm>
          <a:prstGeom prst="rect">
            <a:avLst/>
          </a:prstGeom>
          <a:noFill/>
          <a:ln/>
        </p:spPr>
        <p:txBody>
          <a:bodyPr wrap="none" lIns="0" tIns="0" rIns="0" bIns="0" rtlCol="0" anchor="t"/>
          <a:lstStyle/>
          <a:p>
            <a:pPr algn="ctr" indent="0" marL="0">
              <a:lnSpc>
                <a:spcPts val="2550"/>
              </a:lnSpc>
              <a:buNone/>
            </a:pPr>
            <a:r>
              <a:rPr lang="en-US" sz="2550" dirty="0">
                <a:solidFill>
                  <a:srgbClr val="DAD8E9"/>
                </a:solidFill>
                <a:latin typeface="Prompt Medium" pitchFamily="34" charset="0"/>
                <a:ea typeface="Prompt Medium" pitchFamily="34" charset="-122"/>
                <a:cs typeface="Prompt Medium" pitchFamily="34" charset="-120"/>
              </a:rPr>
              <a:t>2</a:t>
            </a:r>
            <a:endParaRPr lang="en-US" sz="2550" dirty="0"/>
          </a:p>
        </p:txBody>
      </p:sp>
      <p:sp>
        <p:nvSpPr>
          <p:cNvPr id="10" name="Text 7"/>
          <p:cNvSpPr/>
          <p:nvPr/>
        </p:nvSpPr>
        <p:spPr>
          <a:xfrm>
            <a:off x="5497711" y="3014663"/>
            <a:ext cx="2782372" cy="685800"/>
          </a:xfrm>
          <a:prstGeom prst="rect">
            <a:avLst/>
          </a:prstGeom>
          <a:noFill/>
          <a:ln/>
        </p:spPr>
        <p:txBody>
          <a:bodyPr wrap="square" lIns="0" tIns="0" rIns="0" bIns="0" rtlCol="0" anchor="t"/>
          <a:lstStyle/>
          <a:p>
            <a:pPr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Missed Opportunities</a:t>
            </a:r>
            <a:endParaRPr lang="en-US" sz="2150" dirty="0"/>
          </a:p>
        </p:txBody>
      </p:sp>
      <p:sp>
        <p:nvSpPr>
          <p:cNvPr id="11" name="Text 8"/>
          <p:cNvSpPr/>
          <p:nvPr/>
        </p:nvSpPr>
        <p:spPr>
          <a:xfrm>
            <a:off x="5497711" y="3848576"/>
            <a:ext cx="2782372" cy="1580198"/>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Inefficient systems prevent restaurants from maximizing seat turnover and revenue.</a:t>
            </a:r>
            <a:endParaRPr lang="en-US" sz="1900" dirty="0"/>
          </a:p>
        </p:txBody>
      </p:sp>
      <p:sp>
        <p:nvSpPr>
          <p:cNvPr id="12" name="Shape 9"/>
          <p:cNvSpPr/>
          <p:nvPr/>
        </p:nvSpPr>
        <p:spPr>
          <a:xfrm>
            <a:off x="864037" y="5953244"/>
            <a:ext cx="555427" cy="555427"/>
          </a:xfrm>
          <a:prstGeom prst="roundRect">
            <a:avLst>
              <a:gd name="adj" fmla="val 18669"/>
            </a:avLst>
          </a:prstGeom>
          <a:solidFill>
            <a:srgbClr val="542C49"/>
          </a:solidFill>
          <a:ln w="15240">
            <a:solidFill>
              <a:srgbClr val="6D4562"/>
            </a:solidFill>
            <a:prstDash val="solid"/>
          </a:ln>
        </p:spPr>
      </p:sp>
      <p:sp>
        <p:nvSpPr>
          <p:cNvPr id="13" name="Text 10"/>
          <p:cNvSpPr/>
          <p:nvPr/>
        </p:nvSpPr>
        <p:spPr>
          <a:xfrm>
            <a:off x="1046202" y="6066353"/>
            <a:ext cx="190976" cy="329208"/>
          </a:xfrm>
          <a:prstGeom prst="rect">
            <a:avLst/>
          </a:prstGeom>
          <a:noFill/>
          <a:ln/>
        </p:spPr>
        <p:txBody>
          <a:bodyPr wrap="none" lIns="0" tIns="0" rIns="0" bIns="0" rtlCol="0" anchor="t"/>
          <a:lstStyle/>
          <a:p>
            <a:pPr algn="ctr" indent="0" marL="0">
              <a:lnSpc>
                <a:spcPts val="2550"/>
              </a:lnSpc>
              <a:buNone/>
            </a:pPr>
            <a:r>
              <a:rPr lang="en-US" sz="2550" dirty="0">
                <a:solidFill>
                  <a:srgbClr val="DAD8E9"/>
                </a:solidFill>
                <a:latin typeface="Prompt Medium" pitchFamily="34" charset="0"/>
                <a:ea typeface="Prompt Medium" pitchFamily="34" charset="-122"/>
                <a:cs typeface="Prompt Medium" pitchFamily="34" charset="-120"/>
              </a:rPr>
              <a:t>3</a:t>
            </a:r>
            <a:endParaRPr lang="en-US" sz="2550" dirty="0"/>
          </a:p>
        </p:txBody>
      </p:sp>
      <p:sp>
        <p:nvSpPr>
          <p:cNvPr id="14" name="Text 11"/>
          <p:cNvSpPr/>
          <p:nvPr/>
        </p:nvSpPr>
        <p:spPr>
          <a:xfrm>
            <a:off x="1666280" y="5953244"/>
            <a:ext cx="2743200" cy="342900"/>
          </a:xfrm>
          <a:prstGeom prst="rect">
            <a:avLst/>
          </a:prstGeom>
          <a:noFill/>
          <a:ln/>
        </p:spPr>
        <p:txBody>
          <a:bodyPr wrap="none" lIns="0" tIns="0" rIns="0" bIns="0" rtlCol="0" anchor="t"/>
          <a:lstStyle/>
          <a:p>
            <a:pPr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Strained Operations</a:t>
            </a:r>
            <a:endParaRPr lang="en-US" sz="2150" dirty="0"/>
          </a:p>
        </p:txBody>
      </p:sp>
      <p:sp>
        <p:nvSpPr>
          <p:cNvPr id="15" name="Text 12"/>
          <p:cNvSpPr/>
          <p:nvPr/>
        </p:nvSpPr>
        <p:spPr>
          <a:xfrm>
            <a:off x="1666280" y="6444258"/>
            <a:ext cx="6613684" cy="790099"/>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Struggling to coordinate seating, server assignments, and table management.</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2464832"/>
            <a:ext cx="11479292" cy="685800"/>
          </a:xfrm>
          <a:prstGeom prst="rect">
            <a:avLst/>
          </a:prstGeom>
          <a:noFill/>
          <a:ln/>
        </p:spPr>
        <p:txBody>
          <a:bodyPr wrap="none" lIns="0" tIns="0" rIns="0" bIns="0" rtlCol="0" anchor="t"/>
          <a:lstStyle/>
          <a:p>
            <a:pPr indent="0" marL="0">
              <a:lnSpc>
                <a:spcPts val="5400"/>
              </a:lnSpc>
              <a:buNone/>
            </a:pPr>
            <a:r>
              <a:rPr lang="en-US" sz="4300" dirty="0">
                <a:solidFill>
                  <a:srgbClr val="C6BFEE"/>
                </a:solidFill>
                <a:latin typeface="Prompt Medium" pitchFamily="34" charset="0"/>
                <a:ea typeface="Prompt Medium" pitchFamily="34" charset="-122"/>
                <a:cs typeface="Prompt Medium" pitchFamily="34" charset="-120"/>
              </a:rPr>
              <a:t>Key Features of a Modern Booking System</a:t>
            </a:r>
            <a:endParaRPr lang="en-US" sz="4300" dirty="0"/>
          </a:p>
        </p:txBody>
      </p:sp>
      <p:sp>
        <p:nvSpPr>
          <p:cNvPr id="3" name="Text 1"/>
          <p:cNvSpPr/>
          <p:nvPr/>
        </p:nvSpPr>
        <p:spPr>
          <a:xfrm>
            <a:off x="864037" y="3767733"/>
            <a:ext cx="2799278" cy="342900"/>
          </a:xfrm>
          <a:prstGeom prst="rect">
            <a:avLst/>
          </a:prstGeom>
          <a:noFill/>
          <a:ln/>
        </p:spPr>
        <p:txBody>
          <a:bodyPr wrap="none" lIns="0" tIns="0" rIns="0" bIns="0" rtlCol="0" anchor="t"/>
          <a:lstStyle/>
          <a:p>
            <a:pPr indent="0" marL="0">
              <a:lnSpc>
                <a:spcPts val="2700"/>
              </a:lnSpc>
              <a:buNone/>
            </a:pPr>
            <a:r>
              <a:rPr lang="en-US" sz="2150" dirty="0">
                <a:solidFill>
                  <a:srgbClr val="C6BFEE"/>
                </a:solidFill>
                <a:latin typeface="Prompt Medium" pitchFamily="34" charset="0"/>
                <a:ea typeface="Prompt Medium" pitchFamily="34" charset="-122"/>
                <a:cs typeface="Prompt Medium" pitchFamily="34" charset="-120"/>
              </a:rPr>
              <a:t>Real-time Availability</a:t>
            </a:r>
            <a:endParaRPr lang="en-US" sz="2150" dirty="0"/>
          </a:p>
        </p:txBody>
      </p:sp>
      <p:sp>
        <p:nvSpPr>
          <p:cNvPr id="4" name="Text 2"/>
          <p:cNvSpPr/>
          <p:nvPr/>
        </p:nvSpPr>
        <p:spPr>
          <a:xfrm>
            <a:off x="864037" y="4357449"/>
            <a:ext cx="3898821" cy="1185148"/>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Customers can instantly view open tables and make reservations with ease.</a:t>
            </a:r>
            <a:endParaRPr lang="en-US" sz="1900" dirty="0"/>
          </a:p>
        </p:txBody>
      </p:sp>
      <p:sp>
        <p:nvSpPr>
          <p:cNvPr id="5" name="Text 3"/>
          <p:cNvSpPr/>
          <p:nvPr/>
        </p:nvSpPr>
        <p:spPr>
          <a:xfrm>
            <a:off x="5372695" y="3767733"/>
            <a:ext cx="3306961" cy="342900"/>
          </a:xfrm>
          <a:prstGeom prst="rect">
            <a:avLst/>
          </a:prstGeom>
          <a:noFill/>
          <a:ln/>
        </p:spPr>
        <p:txBody>
          <a:bodyPr wrap="none" lIns="0" tIns="0" rIns="0" bIns="0" rtlCol="0" anchor="t"/>
          <a:lstStyle/>
          <a:p>
            <a:pPr indent="0" marL="0">
              <a:lnSpc>
                <a:spcPts val="2700"/>
              </a:lnSpc>
              <a:buNone/>
            </a:pPr>
            <a:r>
              <a:rPr lang="en-US" sz="2150" dirty="0">
                <a:solidFill>
                  <a:srgbClr val="C6BFEE"/>
                </a:solidFill>
                <a:latin typeface="Prompt Medium" pitchFamily="34" charset="0"/>
                <a:ea typeface="Prompt Medium" pitchFamily="34" charset="-122"/>
                <a:cs typeface="Prompt Medium" pitchFamily="34" charset="-120"/>
              </a:rPr>
              <a:t>Customized Experiences</a:t>
            </a:r>
            <a:endParaRPr lang="en-US" sz="2150" dirty="0"/>
          </a:p>
        </p:txBody>
      </p:sp>
      <p:sp>
        <p:nvSpPr>
          <p:cNvPr id="6" name="Text 4"/>
          <p:cNvSpPr/>
          <p:nvPr/>
        </p:nvSpPr>
        <p:spPr>
          <a:xfrm>
            <a:off x="5372695" y="4357449"/>
            <a:ext cx="3898821" cy="1185148"/>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Collect guest preferences to suggest menu items and accommodate special requests.</a:t>
            </a:r>
            <a:endParaRPr lang="en-US" sz="1900" dirty="0"/>
          </a:p>
        </p:txBody>
      </p:sp>
      <p:sp>
        <p:nvSpPr>
          <p:cNvPr id="7" name="Text 5"/>
          <p:cNvSpPr/>
          <p:nvPr/>
        </p:nvSpPr>
        <p:spPr>
          <a:xfrm>
            <a:off x="9881354" y="3767733"/>
            <a:ext cx="2784158" cy="342900"/>
          </a:xfrm>
          <a:prstGeom prst="rect">
            <a:avLst/>
          </a:prstGeom>
          <a:noFill/>
          <a:ln/>
        </p:spPr>
        <p:txBody>
          <a:bodyPr wrap="none" lIns="0" tIns="0" rIns="0" bIns="0" rtlCol="0" anchor="t"/>
          <a:lstStyle/>
          <a:p>
            <a:pPr indent="0" marL="0">
              <a:lnSpc>
                <a:spcPts val="2700"/>
              </a:lnSpc>
              <a:buNone/>
            </a:pPr>
            <a:r>
              <a:rPr lang="en-US" sz="2150" dirty="0">
                <a:solidFill>
                  <a:srgbClr val="C6BFEE"/>
                </a:solidFill>
                <a:latin typeface="Prompt Medium" pitchFamily="34" charset="0"/>
                <a:ea typeface="Prompt Medium" pitchFamily="34" charset="-122"/>
                <a:cs typeface="Prompt Medium" pitchFamily="34" charset="-120"/>
              </a:rPr>
              <a:t>Seamless Integration</a:t>
            </a:r>
            <a:endParaRPr lang="en-US" sz="2150" dirty="0"/>
          </a:p>
        </p:txBody>
      </p:sp>
      <p:sp>
        <p:nvSpPr>
          <p:cNvPr id="8" name="Text 6"/>
          <p:cNvSpPr/>
          <p:nvPr/>
        </p:nvSpPr>
        <p:spPr>
          <a:xfrm>
            <a:off x="9881354" y="4357449"/>
            <a:ext cx="3898821" cy="790099"/>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Sync with POS systems to manage waitlists, seating, and table turnover.</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117640"/>
            <a:ext cx="7415927" cy="1371600"/>
          </a:xfrm>
          <a:prstGeom prst="rect">
            <a:avLst/>
          </a:prstGeom>
          <a:noFill/>
          <a:ln/>
        </p:spPr>
        <p:txBody>
          <a:bodyPr wrap="square" lIns="0" tIns="0" rIns="0" bIns="0" rtlCol="0" anchor="t"/>
          <a:lstStyle/>
          <a:p>
            <a:pPr indent="0" marL="0">
              <a:lnSpc>
                <a:spcPts val="5400"/>
              </a:lnSpc>
              <a:buNone/>
            </a:pPr>
            <a:r>
              <a:rPr lang="en-US" sz="4300" dirty="0">
                <a:solidFill>
                  <a:srgbClr val="C6BFEE"/>
                </a:solidFill>
                <a:latin typeface="Prompt Medium" pitchFamily="34" charset="0"/>
                <a:ea typeface="Prompt Medium" pitchFamily="34" charset="-122"/>
                <a:cs typeface="Prompt Medium" pitchFamily="34" charset="-120"/>
              </a:rPr>
              <a:t>Seamless Integration with Restaurant Operations</a:t>
            </a:r>
            <a:endParaRPr lang="en-US" sz="4300" dirty="0"/>
          </a:p>
        </p:txBody>
      </p:sp>
      <p:sp>
        <p:nvSpPr>
          <p:cNvPr id="4" name="Shape 1"/>
          <p:cNvSpPr/>
          <p:nvPr/>
        </p:nvSpPr>
        <p:spPr>
          <a:xfrm>
            <a:off x="6350437" y="2859524"/>
            <a:ext cx="3584615" cy="2200275"/>
          </a:xfrm>
          <a:prstGeom prst="roundRect">
            <a:avLst>
              <a:gd name="adj" fmla="val 4713"/>
            </a:avLst>
          </a:prstGeom>
          <a:solidFill>
            <a:srgbClr val="542C49"/>
          </a:solidFill>
          <a:ln w="15240">
            <a:solidFill>
              <a:srgbClr val="6D4562"/>
            </a:solidFill>
            <a:prstDash val="solid"/>
          </a:ln>
        </p:spPr>
      </p:sp>
      <p:sp>
        <p:nvSpPr>
          <p:cNvPr id="5" name="Text 2"/>
          <p:cNvSpPr/>
          <p:nvPr/>
        </p:nvSpPr>
        <p:spPr>
          <a:xfrm>
            <a:off x="6612493" y="3121581"/>
            <a:ext cx="2805232" cy="342900"/>
          </a:xfrm>
          <a:prstGeom prst="rect">
            <a:avLst/>
          </a:prstGeom>
          <a:noFill/>
          <a:ln/>
        </p:spPr>
        <p:txBody>
          <a:bodyPr wrap="none" lIns="0" tIns="0" rIns="0" bIns="0" rtlCol="0" anchor="t"/>
          <a:lstStyle/>
          <a:p>
            <a:pPr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Waitlist Management</a:t>
            </a:r>
            <a:endParaRPr lang="en-US" sz="2150" dirty="0"/>
          </a:p>
        </p:txBody>
      </p:sp>
      <p:sp>
        <p:nvSpPr>
          <p:cNvPr id="6" name="Text 3"/>
          <p:cNvSpPr/>
          <p:nvPr/>
        </p:nvSpPr>
        <p:spPr>
          <a:xfrm>
            <a:off x="6612493" y="3612594"/>
            <a:ext cx="3060502" cy="1185148"/>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Automatically update waitlist and notify guests when their table is ready.</a:t>
            </a:r>
            <a:endParaRPr lang="en-US" sz="1900" dirty="0"/>
          </a:p>
        </p:txBody>
      </p:sp>
      <p:sp>
        <p:nvSpPr>
          <p:cNvPr id="7" name="Shape 4"/>
          <p:cNvSpPr/>
          <p:nvPr/>
        </p:nvSpPr>
        <p:spPr>
          <a:xfrm>
            <a:off x="10181868" y="2859524"/>
            <a:ext cx="3584615" cy="2200275"/>
          </a:xfrm>
          <a:prstGeom prst="roundRect">
            <a:avLst>
              <a:gd name="adj" fmla="val 4713"/>
            </a:avLst>
          </a:prstGeom>
          <a:solidFill>
            <a:srgbClr val="542C49"/>
          </a:solidFill>
          <a:ln w="15240">
            <a:solidFill>
              <a:srgbClr val="6D4562"/>
            </a:solidFill>
            <a:prstDash val="solid"/>
          </a:ln>
        </p:spPr>
      </p:sp>
      <p:sp>
        <p:nvSpPr>
          <p:cNvPr id="8" name="Text 5"/>
          <p:cNvSpPr/>
          <p:nvPr/>
        </p:nvSpPr>
        <p:spPr>
          <a:xfrm>
            <a:off x="10443924" y="3121581"/>
            <a:ext cx="2743200" cy="342900"/>
          </a:xfrm>
          <a:prstGeom prst="rect">
            <a:avLst/>
          </a:prstGeom>
          <a:noFill/>
          <a:ln/>
        </p:spPr>
        <p:txBody>
          <a:bodyPr wrap="none" lIns="0" tIns="0" rIns="0" bIns="0" rtlCol="0" anchor="t"/>
          <a:lstStyle/>
          <a:p>
            <a:pPr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Optimized Seating</a:t>
            </a:r>
            <a:endParaRPr lang="en-US" sz="2150" dirty="0"/>
          </a:p>
        </p:txBody>
      </p:sp>
      <p:sp>
        <p:nvSpPr>
          <p:cNvPr id="9" name="Text 6"/>
          <p:cNvSpPr/>
          <p:nvPr/>
        </p:nvSpPr>
        <p:spPr>
          <a:xfrm>
            <a:off x="10443924" y="3612594"/>
            <a:ext cx="3060502" cy="1185148"/>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Dynamically assign tables based on party size, dietary needs, and server availability.</a:t>
            </a:r>
            <a:endParaRPr lang="en-US" sz="1900" dirty="0"/>
          </a:p>
        </p:txBody>
      </p:sp>
      <p:sp>
        <p:nvSpPr>
          <p:cNvPr id="10" name="Shape 7"/>
          <p:cNvSpPr/>
          <p:nvPr/>
        </p:nvSpPr>
        <p:spPr>
          <a:xfrm>
            <a:off x="6350437" y="5306616"/>
            <a:ext cx="7415927" cy="1805226"/>
          </a:xfrm>
          <a:prstGeom prst="roundRect">
            <a:avLst>
              <a:gd name="adj" fmla="val 5744"/>
            </a:avLst>
          </a:prstGeom>
          <a:solidFill>
            <a:srgbClr val="542C49"/>
          </a:solidFill>
          <a:ln w="15240">
            <a:solidFill>
              <a:srgbClr val="6D4562"/>
            </a:solidFill>
            <a:prstDash val="solid"/>
          </a:ln>
        </p:spPr>
      </p:sp>
      <p:sp>
        <p:nvSpPr>
          <p:cNvPr id="11" name="Text 8"/>
          <p:cNvSpPr/>
          <p:nvPr/>
        </p:nvSpPr>
        <p:spPr>
          <a:xfrm>
            <a:off x="6612493" y="5568672"/>
            <a:ext cx="2743200" cy="342900"/>
          </a:xfrm>
          <a:prstGeom prst="rect">
            <a:avLst/>
          </a:prstGeom>
          <a:noFill/>
          <a:ln/>
        </p:spPr>
        <p:txBody>
          <a:bodyPr wrap="none" lIns="0" tIns="0" rIns="0" bIns="0" rtlCol="0" anchor="t"/>
          <a:lstStyle/>
          <a:p>
            <a:pPr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Detailed Reporting</a:t>
            </a:r>
            <a:endParaRPr lang="en-US" sz="2150" dirty="0"/>
          </a:p>
        </p:txBody>
      </p:sp>
      <p:sp>
        <p:nvSpPr>
          <p:cNvPr id="12" name="Text 9"/>
          <p:cNvSpPr/>
          <p:nvPr/>
        </p:nvSpPr>
        <p:spPr>
          <a:xfrm>
            <a:off x="6612493" y="6059686"/>
            <a:ext cx="6891814" cy="790099"/>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Gain insights into peak hours, table turnover, and revenue to inform business decisions.</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6100"/>
          </a:xfrm>
          <a:prstGeom prst="rect">
            <a:avLst/>
          </a:prstGeom>
        </p:spPr>
      </p:pic>
      <p:sp>
        <p:nvSpPr>
          <p:cNvPr id="3" name="Text 0"/>
          <p:cNvSpPr/>
          <p:nvPr/>
        </p:nvSpPr>
        <p:spPr>
          <a:xfrm>
            <a:off x="864037" y="4057174"/>
            <a:ext cx="11919823" cy="685800"/>
          </a:xfrm>
          <a:prstGeom prst="rect">
            <a:avLst/>
          </a:prstGeom>
          <a:noFill/>
          <a:ln/>
        </p:spPr>
        <p:txBody>
          <a:bodyPr wrap="none" lIns="0" tIns="0" rIns="0" bIns="0" rtlCol="0" anchor="t"/>
          <a:lstStyle/>
          <a:p>
            <a:pPr indent="0" marL="0">
              <a:lnSpc>
                <a:spcPts val="5400"/>
              </a:lnSpc>
              <a:buNone/>
            </a:pPr>
            <a:r>
              <a:rPr lang="en-US" sz="4300" dirty="0">
                <a:solidFill>
                  <a:srgbClr val="C6BFEE"/>
                </a:solidFill>
                <a:latin typeface="Prompt Medium" pitchFamily="34" charset="0"/>
                <a:ea typeface="Prompt Medium" pitchFamily="34" charset="-122"/>
                <a:cs typeface="Prompt Medium" pitchFamily="34" charset="-120"/>
              </a:rPr>
              <a:t>Improved Guest Experience and Satisfaction</a:t>
            </a:r>
            <a:endParaRPr lang="en-US" sz="4300" dirty="0"/>
          </a:p>
        </p:txBody>
      </p:sp>
      <p:pic>
        <p:nvPicPr>
          <p:cNvPr id="4" name="Image 1" descr="preencoded.png">    </p:cNvPr>
          <p:cNvPicPr>
            <a:picLocks noChangeAspect="1"/>
          </p:cNvPicPr>
          <p:nvPr/>
        </p:nvPicPr>
        <p:blipFill>
          <a:blip r:embed="rId2"/>
          <a:stretch>
            <a:fillRect/>
          </a:stretch>
        </p:blipFill>
        <p:spPr>
          <a:xfrm>
            <a:off x="864037" y="5113258"/>
            <a:ext cx="617220" cy="617220"/>
          </a:xfrm>
          <a:prstGeom prst="rect">
            <a:avLst/>
          </a:prstGeom>
        </p:spPr>
      </p:pic>
      <p:sp>
        <p:nvSpPr>
          <p:cNvPr id="5" name="Text 1"/>
          <p:cNvSpPr/>
          <p:nvPr/>
        </p:nvSpPr>
        <p:spPr>
          <a:xfrm>
            <a:off x="864037" y="5977295"/>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Reduced Waits</a:t>
            </a:r>
            <a:endParaRPr lang="en-US" sz="2150" dirty="0"/>
          </a:p>
        </p:txBody>
      </p:sp>
      <p:sp>
        <p:nvSpPr>
          <p:cNvPr id="6" name="Text 2"/>
          <p:cNvSpPr/>
          <p:nvPr/>
        </p:nvSpPr>
        <p:spPr>
          <a:xfrm>
            <a:off x="864037" y="6468308"/>
            <a:ext cx="4053840" cy="790099"/>
          </a:xfrm>
          <a:prstGeom prst="rect">
            <a:avLst/>
          </a:prstGeom>
          <a:noFill/>
          <a:ln/>
        </p:spPr>
        <p:txBody>
          <a:bodyPr wrap="square" lIns="0" tIns="0" rIns="0" bIns="0" rtlCol="0" anchor="t"/>
          <a:lstStyle/>
          <a:p>
            <a:pPr algn="l"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Customers can book in advance, minimizing frustrating delays.</a:t>
            </a:r>
            <a:endParaRPr lang="en-US" sz="1900" dirty="0"/>
          </a:p>
        </p:txBody>
      </p:sp>
      <p:pic>
        <p:nvPicPr>
          <p:cNvPr id="7" name="Image 2" descr="preencoded.png">    </p:cNvPr>
          <p:cNvPicPr>
            <a:picLocks noChangeAspect="1"/>
          </p:cNvPicPr>
          <p:nvPr/>
        </p:nvPicPr>
        <p:blipFill>
          <a:blip r:embed="rId3"/>
          <a:stretch>
            <a:fillRect/>
          </a:stretch>
        </p:blipFill>
        <p:spPr>
          <a:xfrm>
            <a:off x="5288161" y="5113258"/>
            <a:ext cx="617220" cy="617220"/>
          </a:xfrm>
          <a:prstGeom prst="rect">
            <a:avLst/>
          </a:prstGeom>
        </p:spPr>
      </p:pic>
      <p:sp>
        <p:nvSpPr>
          <p:cNvPr id="8" name="Text 3"/>
          <p:cNvSpPr/>
          <p:nvPr/>
        </p:nvSpPr>
        <p:spPr>
          <a:xfrm>
            <a:off x="5288161" y="5977295"/>
            <a:ext cx="2769037" cy="342900"/>
          </a:xfrm>
          <a:prstGeom prst="rect">
            <a:avLst/>
          </a:prstGeom>
          <a:noFill/>
          <a:ln/>
        </p:spPr>
        <p:txBody>
          <a:bodyPr wrap="none" lIns="0" tIns="0" rIns="0" bIns="0" rtlCol="0" anchor="t"/>
          <a:lstStyle/>
          <a:p>
            <a:pPr algn="l"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Personalized Service</a:t>
            </a:r>
            <a:endParaRPr lang="en-US" sz="2150" dirty="0"/>
          </a:p>
        </p:txBody>
      </p:sp>
      <p:sp>
        <p:nvSpPr>
          <p:cNvPr id="9" name="Text 4"/>
          <p:cNvSpPr/>
          <p:nvPr/>
        </p:nvSpPr>
        <p:spPr>
          <a:xfrm>
            <a:off x="5288161" y="6468308"/>
            <a:ext cx="4053959" cy="790099"/>
          </a:xfrm>
          <a:prstGeom prst="rect">
            <a:avLst/>
          </a:prstGeom>
          <a:noFill/>
          <a:ln/>
        </p:spPr>
        <p:txBody>
          <a:bodyPr wrap="square" lIns="0" tIns="0" rIns="0" bIns="0" rtlCol="0" anchor="t"/>
          <a:lstStyle/>
          <a:p>
            <a:pPr algn="l"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Anticipate preferences and cater to individual needs for a memorable visit.</a:t>
            </a:r>
            <a:endParaRPr lang="en-US" sz="1900" dirty="0"/>
          </a:p>
        </p:txBody>
      </p:sp>
      <p:pic>
        <p:nvPicPr>
          <p:cNvPr id="10" name="Image 3" descr="preencoded.png">    </p:cNvPr>
          <p:cNvPicPr>
            <a:picLocks noChangeAspect="1"/>
          </p:cNvPicPr>
          <p:nvPr/>
        </p:nvPicPr>
        <p:blipFill>
          <a:blip r:embed="rId4"/>
          <a:stretch>
            <a:fillRect/>
          </a:stretch>
        </p:blipFill>
        <p:spPr>
          <a:xfrm>
            <a:off x="9712404" y="5113258"/>
            <a:ext cx="617220" cy="617220"/>
          </a:xfrm>
          <a:prstGeom prst="rect">
            <a:avLst/>
          </a:prstGeom>
        </p:spPr>
      </p:pic>
      <p:sp>
        <p:nvSpPr>
          <p:cNvPr id="11" name="Text 5"/>
          <p:cNvSpPr/>
          <p:nvPr/>
        </p:nvSpPr>
        <p:spPr>
          <a:xfrm>
            <a:off x="9712404" y="5977295"/>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Positive Reviews</a:t>
            </a:r>
            <a:endParaRPr lang="en-US" sz="2150" dirty="0"/>
          </a:p>
        </p:txBody>
      </p:sp>
      <p:sp>
        <p:nvSpPr>
          <p:cNvPr id="12" name="Text 6"/>
          <p:cNvSpPr/>
          <p:nvPr/>
        </p:nvSpPr>
        <p:spPr>
          <a:xfrm>
            <a:off x="9712404" y="6468308"/>
            <a:ext cx="4053840" cy="790099"/>
          </a:xfrm>
          <a:prstGeom prst="rect">
            <a:avLst/>
          </a:prstGeom>
          <a:noFill/>
          <a:ln/>
        </p:spPr>
        <p:txBody>
          <a:bodyPr wrap="square" lIns="0" tIns="0" rIns="0" bIns="0" rtlCol="0" anchor="t"/>
          <a:lstStyle/>
          <a:p>
            <a:pPr algn="l"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Satisfied guests are more likely to return and recommend the restaurant.</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148"/>
          </a:xfrm>
          <a:prstGeom prst="rect">
            <a:avLst/>
          </a:prstGeom>
        </p:spPr>
      </p:pic>
      <p:sp>
        <p:nvSpPr>
          <p:cNvPr id="3" name="Text 0"/>
          <p:cNvSpPr/>
          <p:nvPr/>
        </p:nvSpPr>
        <p:spPr>
          <a:xfrm>
            <a:off x="6284000" y="626626"/>
            <a:ext cx="7548801" cy="1266111"/>
          </a:xfrm>
          <a:prstGeom prst="rect">
            <a:avLst/>
          </a:prstGeom>
          <a:noFill/>
          <a:ln/>
        </p:spPr>
        <p:txBody>
          <a:bodyPr wrap="square" lIns="0" tIns="0" rIns="0" bIns="0" rtlCol="0" anchor="t"/>
          <a:lstStyle/>
          <a:p>
            <a:pPr indent="0" marL="0">
              <a:lnSpc>
                <a:spcPts val="4950"/>
              </a:lnSpc>
              <a:buNone/>
            </a:pPr>
            <a:r>
              <a:rPr lang="en-US" sz="3950" dirty="0">
                <a:solidFill>
                  <a:srgbClr val="C6BFEE"/>
                </a:solidFill>
                <a:latin typeface="Prompt Medium" pitchFamily="34" charset="0"/>
                <a:ea typeface="Prompt Medium" pitchFamily="34" charset="-122"/>
                <a:cs typeface="Prompt Medium" pitchFamily="34" charset="-120"/>
              </a:rPr>
              <a:t>Streamlining the Booking Process</a:t>
            </a:r>
            <a:endParaRPr lang="en-US" sz="3950" dirty="0"/>
          </a:p>
        </p:txBody>
      </p:sp>
      <p:sp>
        <p:nvSpPr>
          <p:cNvPr id="4" name="Shape 1"/>
          <p:cNvSpPr/>
          <p:nvPr/>
        </p:nvSpPr>
        <p:spPr>
          <a:xfrm>
            <a:off x="6610588" y="2234565"/>
            <a:ext cx="30480" cy="5369957"/>
          </a:xfrm>
          <a:prstGeom prst="roundRect">
            <a:avLst>
              <a:gd name="adj" fmla="val 314031"/>
            </a:avLst>
          </a:prstGeom>
          <a:solidFill>
            <a:srgbClr val="6D4562"/>
          </a:solidFill>
          <a:ln/>
        </p:spPr>
      </p:sp>
      <p:sp>
        <p:nvSpPr>
          <p:cNvPr id="5" name="Shape 2"/>
          <p:cNvSpPr/>
          <p:nvPr/>
        </p:nvSpPr>
        <p:spPr>
          <a:xfrm>
            <a:off x="6851690" y="2732008"/>
            <a:ext cx="797600" cy="30480"/>
          </a:xfrm>
          <a:prstGeom prst="roundRect">
            <a:avLst>
              <a:gd name="adj" fmla="val 314031"/>
            </a:avLst>
          </a:prstGeom>
          <a:solidFill>
            <a:srgbClr val="6D4562"/>
          </a:solidFill>
          <a:ln/>
        </p:spPr>
      </p:sp>
      <p:sp>
        <p:nvSpPr>
          <p:cNvPr id="6" name="Shape 3"/>
          <p:cNvSpPr/>
          <p:nvPr/>
        </p:nvSpPr>
        <p:spPr>
          <a:xfrm>
            <a:off x="6369487" y="2490907"/>
            <a:ext cx="512683" cy="512683"/>
          </a:xfrm>
          <a:prstGeom prst="roundRect">
            <a:avLst>
              <a:gd name="adj" fmla="val 18670"/>
            </a:avLst>
          </a:prstGeom>
          <a:solidFill>
            <a:srgbClr val="542C49"/>
          </a:solidFill>
          <a:ln w="7620">
            <a:solidFill>
              <a:srgbClr val="6D4562"/>
            </a:solidFill>
            <a:prstDash val="solid"/>
          </a:ln>
        </p:spPr>
      </p:sp>
      <p:sp>
        <p:nvSpPr>
          <p:cNvPr id="7" name="Text 4"/>
          <p:cNvSpPr/>
          <p:nvPr/>
        </p:nvSpPr>
        <p:spPr>
          <a:xfrm>
            <a:off x="6568916" y="2595324"/>
            <a:ext cx="113705" cy="303848"/>
          </a:xfrm>
          <a:prstGeom prst="rect">
            <a:avLst/>
          </a:prstGeom>
          <a:noFill/>
          <a:ln/>
        </p:spPr>
        <p:txBody>
          <a:bodyPr wrap="none" lIns="0" tIns="0" rIns="0" bIns="0" rtlCol="0" anchor="t"/>
          <a:lstStyle/>
          <a:p>
            <a:pPr algn="ctr" indent="0" marL="0">
              <a:lnSpc>
                <a:spcPts val="2350"/>
              </a:lnSpc>
              <a:buNone/>
            </a:pPr>
            <a:r>
              <a:rPr lang="en-US" sz="2350" dirty="0">
                <a:solidFill>
                  <a:srgbClr val="DAD8E9"/>
                </a:solidFill>
                <a:latin typeface="Prompt Medium" pitchFamily="34" charset="0"/>
                <a:ea typeface="Prompt Medium" pitchFamily="34" charset="-122"/>
                <a:cs typeface="Prompt Medium" pitchFamily="34" charset="-120"/>
              </a:rPr>
              <a:t>1</a:t>
            </a:r>
            <a:endParaRPr lang="en-US" sz="2350" dirty="0"/>
          </a:p>
        </p:txBody>
      </p:sp>
      <p:sp>
        <p:nvSpPr>
          <p:cNvPr id="8" name="Text 5"/>
          <p:cNvSpPr/>
          <p:nvPr/>
        </p:nvSpPr>
        <p:spPr>
          <a:xfrm>
            <a:off x="7879199" y="2462451"/>
            <a:ext cx="2532102" cy="316468"/>
          </a:xfrm>
          <a:prstGeom prst="rect">
            <a:avLst/>
          </a:prstGeom>
          <a:noFill/>
          <a:ln/>
        </p:spPr>
        <p:txBody>
          <a:bodyPr wrap="none" lIns="0" tIns="0" rIns="0" bIns="0" rtlCol="0" anchor="t"/>
          <a:lstStyle/>
          <a:p>
            <a:pPr algn="l" indent="0" marL="0">
              <a:lnSpc>
                <a:spcPts val="2450"/>
              </a:lnSpc>
              <a:buNone/>
            </a:pPr>
            <a:r>
              <a:rPr lang="en-US" sz="1950" dirty="0">
                <a:solidFill>
                  <a:srgbClr val="DAD8E9"/>
                </a:solidFill>
                <a:latin typeface="Prompt Medium" pitchFamily="34" charset="0"/>
                <a:ea typeface="Prompt Medium" pitchFamily="34" charset="-122"/>
                <a:cs typeface="Prompt Medium" pitchFamily="34" charset="-120"/>
              </a:rPr>
              <a:t>Search</a:t>
            </a:r>
            <a:endParaRPr lang="en-US" sz="1950" dirty="0"/>
          </a:p>
        </p:txBody>
      </p:sp>
      <p:sp>
        <p:nvSpPr>
          <p:cNvPr id="9" name="Text 6"/>
          <p:cNvSpPr/>
          <p:nvPr/>
        </p:nvSpPr>
        <p:spPr>
          <a:xfrm>
            <a:off x="7879199" y="2915603"/>
            <a:ext cx="5953601" cy="729139"/>
          </a:xfrm>
          <a:prstGeom prst="rect">
            <a:avLst/>
          </a:prstGeom>
          <a:noFill/>
          <a:ln/>
        </p:spPr>
        <p:txBody>
          <a:bodyPr wrap="square" lIns="0" tIns="0" rIns="0" bIns="0" rtlCol="0" anchor="t"/>
          <a:lstStyle/>
          <a:p>
            <a:pPr algn="l" indent="0" marL="0">
              <a:lnSpc>
                <a:spcPts val="2850"/>
              </a:lnSpc>
              <a:buNone/>
            </a:pPr>
            <a:r>
              <a:rPr lang="en-US" sz="1750" dirty="0">
                <a:solidFill>
                  <a:srgbClr val="DAD8E9"/>
                </a:solidFill>
                <a:latin typeface="Mukta Light" pitchFamily="34" charset="0"/>
                <a:ea typeface="Mukta Light" pitchFamily="34" charset="-122"/>
                <a:cs typeface="Mukta Light" pitchFamily="34" charset="-120"/>
              </a:rPr>
              <a:t>Customers can easily find and browse available reservation slots.</a:t>
            </a:r>
            <a:endParaRPr lang="en-US" sz="1750" dirty="0"/>
          </a:p>
        </p:txBody>
      </p:sp>
      <p:sp>
        <p:nvSpPr>
          <p:cNvPr id="10" name="Shape 7"/>
          <p:cNvSpPr/>
          <p:nvPr/>
        </p:nvSpPr>
        <p:spPr>
          <a:xfrm>
            <a:off x="6851690" y="4597956"/>
            <a:ext cx="797600" cy="30480"/>
          </a:xfrm>
          <a:prstGeom prst="roundRect">
            <a:avLst>
              <a:gd name="adj" fmla="val 314031"/>
            </a:avLst>
          </a:prstGeom>
          <a:solidFill>
            <a:srgbClr val="6D4562"/>
          </a:solidFill>
          <a:ln/>
        </p:spPr>
      </p:sp>
      <p:sp>
        <p:nvSpPr>
          <p:cNvPr id="11" name="Shape 8"/>
          <p:cNvSpPr/>
          <p:nvPr/>
        </p:nvSpPr>
        <p:spPr>
          <a:xfrm>
            <a:off x="6369487" y="4356854"/>
            <a:ext cx="512683" cy="512683"/>
          </a:xfrm>
          <a:prstGeom prst="roundRect">
            <a:avLst>
              <a:gd name="adj" fmla="val 18670"/>
            </a:avLst>
          </a:prstGeom>
          <a:solidFill>
            <a:srgbClr val="542C49"/>
          </a:solidFill>
          <a:ln w="7620">
            <a:solidFill>
              <a:srgbClr val="6D4562"/>
            </a:solidFill>
            <a:prstDash val="solid"/>
          </a:ln>
        </p:spPr>
      </p:sp>
      <p:sp>
        <p:nvSpPr>
          <p:cNvPr id="12" name="Text 9"/>
          <p:cNvSpPr/>
          <p:nvPr/>
        </p:nvSpPr>
        <p:spPr>
          <a:xfrm>
            <a:off x="6536888" y="4461272"/>
            <a:ext cx="177760" cy="303848"/>
          </a:xfrm>
          <a:prstGeom prst="rect">
            <a:avLst/>
          </a:prstGeom>
          <a:noFill/>
          <a:ln/>
        </p:spPr>
        <p:txBody>
          <a:bodyPr wrap="none" lIns="0" tIns="0" rIns="0" bIns="0" rtlCol="0" anchor="t"/>
          <a:lstStyle/>
          <a:p>
            <a:pPr algn="ctr" indent="0" marL="0">
              <a:lnSpc>
                <a:spcPts val="2350"/>
              </a:lnSpc>
              <a:buNone/>
            </a:pPr>
            <a:r>
              <a:rPr lang="en-US" sz="2350" dirty="0">
                <a:solidFill>
                  <a:srgbClr val="DAD8E9"/>
                </a:solidFill>
                <a:latin typeface="Prompt Medium" pitchFamily="34" charset="0"/>
                <a:ea typeface="Prompt Medium" pitchFamily="34" charset="-122"/>
                <a:cs typeface="Prompt Medium" pitchFamily="34" charset="-120"/>
              </a:rPr>
              <a:t>2</a:t>
            </a:r>
            <a:endParaRPr lang="en-US" sz="2350" dirty="0"/>
          </a:p>
        </p:txBody>
      </p:sp>
      <p:sp>
        <p:nvSpPr>
          <p:cNvPr id="13" name="Text 10"/>
          <p:cNvSpPr/>
          <p:nvPr/>
        </p:nvSpPr>
        <p:spPr>
          <a:xfrm>
            <a:off x="7879199" y="4328398"/>
            <a:ext cx="2532102" cy="316468"/>
          </a:xfrm>
          <a:prstGeom prst="rect">
            <a:avLst/>
          </a:prstGeom>
          <a:noFill/>
          <a:ln/>
        </p:spPr>
        <p:txBody>
          <a:bodyPr wrap="none" lIns="0" tIns="0" rIns="0" bIns="0" rtlCol="0" anchor="t"/>
          <a:lstStyle/>
          <a:p>
            <a:pPr algn="l" indent="0" marL="0">
              <a:lnSpc>
                <a:spcPts val="2450"/>
              </a:lnSpc>
              <a:buNone/>
            </a:pPr>
            <a:r>
              <a:rPr lang="en-US" sz="1950" dirty="0">
                <a:solidFill>
                  <a:srgbClr val="DAD8E9"/>
                </a:solidFill>
                <a:latin typeface="Prompt Medium" pitchFamily="34" charset="0"/>
                <a:ea typeface="Prompt Medium" pitchFamily="34" charset="-122"/>
                <a:cs typeface="Prompt Medium" pitchFamily="34" charset="-120"/>
              </a:rPr>
              <a:t>Select</a:t>
            </a:r>
            <a:endParaRPr lang="en-US" sz="1950" dirty="0"/>
          </a:p>
        </p:txBody>
      </p:sp>
      <p:sp>
        <p:nvSpPr>
          <p:cNvPr id="14" name="Text 11"/>
          <p:cNvSpPr/>
          <p:nvPr/>
        </p:nvSpPr>
        <p:spPr>
          <a:xfrm>
            <a:off x="7879199" y="4781550"/>
            <a:ext cx="5953601" cy="729139"/>
          </a:xfrm>
          <a:prstGeom prst="rect">
            <a:avLst/>
          </a:prstGeom>
          <a:noFill/>
          <a:ln/>
        </p:spPr>
        <p:txBody>
          <a:bodyPr wrap="square" lIns="0" tIns="0" rIns="0" bIns="0" rtlCol="0" anchor="t"/>
          <a:lstStyle/>
          <a:p>
            <a:pPr algn="l" indent="0" marL="0">
              <a:lnSpc>
                <a:spcPts val="2850"/>
              </a:lnSpc>
              <a:buNone/>
            </a:pPr>
            <a:r>
              <a:rPr lang="en-US" sz="1750" dirty="0">
                <a:solidFill>
                  <a:srgbClr val="DAD8E9"/>
                </a:solidFill>
                <a:latin typeface="Mukta Light" pitchFamily="34" charset="0"/>
                <a:ea typeface="Mukta Light" pitchFamily="34" charset="-122"/>
                <a:cs typeface="Mukta Light" pitchFamily="34" charset="-120"/>
              </a:rPr>
              <a:t>Choose the desired date, time, and party size to secure their booking.</a:t>
            </a:r>
            <a:endParaRPr lang="en-US" sz="1750" dirty="0"/>
          </a:p>
        </p:txBody>
      </p:sp>
      <p:sp>
        <p:nvSpPr>
          <p:cNvPr id="15" name="Shape 12"/>
          <p:cNvSpPr/>
          <p:nvPr/>
        </p:nvSpPr>
        <p:spPr>
          <a:xfrm>
            <a:off x="6851690" y="6463903"/>
            <a:ext cx="797600" cy="30480"/>
          </a:xfrm>
          <a:prstGeom prst="roundRect">
            <a:avLst>
              <a:gd name="adj" fmla="val 314031"/>
            </a:avLst>
          </a:prstGeom>
          <a:solidFill>
            <a:srgbClr val="6D4562"/>
          </a:solidFill>
          <a:ln/>
        </p:spPr>
      </p:sp>
      <p:sp>
        <p:nvSpPr>
          <p:cNvPr id="16" name="Shape 13"/>
          <p:cNvSpPr/>
          <p:nvPr/>
        </p:nvSpPr>
        <p:spPr>
          <a:xfrm>
            <a:off x="6369487" y="6222802"/>
            <a:ext cx="512683" cy="512683"/>
          </a:xfrm>
          <a:prstGeom prst="roundRect">
            <a:avLst>
              <a:gd name="adj" fmla="val 18670"/>
            </a:avLst>
          </a:prstGeom>
          <a:solidFill>
            <a:srgbClr val="542C49"/>
          </a:solidFill>
          <a:ln w="7620">
            <a:solidFill>
              <a:srgbClr val="6D4562"/>
            </a:solidFill>
            <a:prstDash val="solid"/>
          </a:ln>
        </p:spPr>
      </p:sp>
      <p:sp>
        <p:nvSpPr>
          <p:cNvPr id="17" name="Text 14"/>
          <p:cNvSpPr/>
          <p:nvPr/>
        </p:nvSpPr>
        <p:spPr>
          <a:xfrm>
            <a:off x="6537722" y="6327219"/>
            <a:ext cx="176212" cy="303848"/>
          </a:xfrm>
          <a:prstGeom prst="rect">
            <a:avLst/>
          </a:prstGeom>
          <a:noFill/>
          <a:ln/>
        </p:spPr>
        <p:txBody>
          <a:bodyPr wrap="none" lIns="0" tIns="0" rIns="0" bIns="0" rtlCol="0" anchor="t"/>
          <a:lstStyle/>
          <a:p>
            <a:pPr algn="ctr" indent="0" marL="0">
              <a:lnSpc>
                <a:spcPts val="2350"/>
              </a:lnSpc>
              <a:buNone/>
            </a:pPr>
            <a:r>
              <a:rPr lang="en-US" sz="2350" dirty="0">
                <a:solidFill>
                  <a:srgbClr val="DAD8E9"/>
                </a:solidFill>
                <a:latin typeface="Prompt Medium" pitchFamily="34" charset="0"/>
                <a:ea typeface="Prompt Medium" pitchFamily="34" charset="-122"/>
                <a:cs typeface="Prompt Medium" pitchFamily="34" charset="-120"/>
              </a:rPr>
              <a:t>3</a:t>
            </a:r>
            <a:endParaRPr lang="en-US" sz="2350" dirty="0"/>
          </a:p>
        </p:txBody>
      </p:sp>
      <p:sp>
        <p:nvSpPr>
          <p:cNvPr id="18" name="Text 15"/>
          <p:cNvSpPr/>
          <p:nvPr/>
        </p:nvSpPr>
        <p:spPr>
          <a:xfrm>
            <a:off x="7879199" y="6194346"/>
            <a:ext cx="2532102" cy="316468"/>
          </a:xfrm>
          <a:prstGeom prst="rect">
            <a:avLst/>
          </a:prstGeom>
          <a:noFill/>
          <a:ln/>
        </p:spPr>
        <p:txBody>
          <a:bodyPr wrap="none" lIns="0" tIns="0" rIns="0" bIns="0" rtlCol="0" anchor="t"/>
          <a:lstStyle/>
          <a:p>
            <a:pPr algn="l" indent="0" marL="0">
              <a:lnSpc>
                <a:spcPts val="2450"/>
              </a:lnSpc>
              <a:buNone/>
            </a:pPr>
            <a:r>
              <a:rPr lang="en-US" sz="1950" dirty="0">
                <a:solidFill>
                  <a:srgbClr val="DAD8E9"/>
                </a:solidFill>
                <a:latin typeface="Prompt Medium" pitchFamily="34" charset="0"/>
                <a:ea typeface="Prompt Medium" pitchFamily="34" charset="-122"/>
                <a:cs typeface="Prompt Medium" pitchFamily="34" charset="-120"/>
              </a:rPr>
              <a:t>Confirm</a:t>
            </a:r>
            <a:endParaRPr lang="en-US" sz="1950" dirty="0"/>
          </a:p>
        </p:txBody>
      </p:sp>
      <p:sp>
        <p:nvSpPr>
          <p:cNvPr id="19" name="Text 16"/>
          <p:cNvSpPr/>
          <p:nvPr/>
        </p:nvSpPr>
        <p:spPr>
          <a:xfrm>
            <a:off x="7879199" y="6647498"/>
            <a:ext cx="5953601" cy="729139"/>
          </a:xfrm>
          <a:prstGeom prst="rect">
            <a:avLst/>
          </a:prstGeom>
          <a:noFill/>
          <a:ln/>
        </p:spPr>
        <p:txBody>
          <a:bodyPr wrap="square" lIns="0" tIns="0" rIns="0" bIns="0" rtlCol="0" anchor="t"/>
          <a:lstStyle/>
          <a:p>
            <a:pPr algn="l" indent="0" marL="0">
              <a:lnSpc>
                <a:spcPts val="2850"/>
              </a:lnSpc>
              <a:buNone/>
            </a:pPr>
            <a:r>
              <a:rPr lang="en-US" sz="1750" dirty="0">
                <a:solidFill>
                  <a:srgbClr val="DAD8E9"/>
                </a:solidFill>
                <a:latin typeface="Mukta Light" pitchFamily="34" charset="0"/>
                <a:ea typeface="Mukta Light" pitchFamily="34" charset="-122"/>
                <a:cs typeface="Mukta Light" pitchFamily="34" charset="-120"/>
              </a:rPr>
              <a:t>Receive instant confirmation and any relevant details about their reservation.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2458"/>
          </a:xfrm>
          <a:prstGeom prst="rect">
            <a:avLst/>
          </a:prstGeom>
        </p:spPr>
      </p:pic>
      <p:sp>
        <p:nvSpPr>
          <p:cNvPr id="3" name="Text 0"/>
          <p:cNvSpPr/>
          <p:nvPr/>
        </p:nvSpPr>
        <p:spPr>
          <a:xfrm>
            <a:off x="691158" y="543044"/>
            <a:ext cx="5240893" cy="548521"/>
          </a:xfrm>
          <a:prstGeom prst="rect">
            <a:avLst/>
          </a:prstGeom>
          <a:noFill/>
          <a:ln/>
        </p:spPr>
        <p:txBody>
          <a:bodyPr wrap="none" lIns="0" tIns="0" rIns="0" bIns="0" rtlCol="0" anchor="t"/>
          <a:lstStyle/>
          <a:p>
            <a:pPr indent="0" marL="0">
              <a:lnSpc>
                <a:spcPts val="4300"/>
              </a:lnSpc>
              <a:buNone/>
            </a:pPr>
            <a:r>
              <a:rPr lang="en-US" sz="3450" dirty="0">
                <a:solidFill>
                  <a:srgbClr val="C6BFEE"/>
                </a:solidFill>
                <a:latin typeface="Prompt Medium" pitchFamily="34" charset="0"/>
                <a:ea typeface="Prompt Medium" pitchFamily="34" charset="-122"/>
                <a:cs typeface="Prompt Medium" pitchFamily="34" charset="-120"/>
              </a:rPr>
              <a:t>Driving Business Growth</a:t>
            </a:r>
            <a:endParaRPr lang="en-US" sz="3450" dirty="0"/>
          </a:p>
        </p:txBody>
      </p:sp>
      <p:sp>
        <p:nvSpPr>
          <p:cNvPr id="4" name="Text 1"/>
          <p:cNvSpPr/>
          <p:nvPr/>
        </p:nvSpPr>
        <p:spPr>
          <a:xfrm>
            <a:off x="691158" y="1486376"/>
            <a:ext cx="7761684" cy="651629"/>
          </a:xfrm>
          <a:prstGeom prst="rect">
            <a:avLst/>
          </a:prstGeom>
          <a:noFill/>
          <a:ln/>
        </p:spPr>
        <p:txBody>
          <a:bodyPr wrap="none" lIns="0" tIns="0" rIns="0" bIns="0" rtlCol="0" anchor="t"/>
          <a:lstStyle/>
          <a:p>
            <a:pPr algn="ctr" indent="0" marL="0">
              <a:lnSpc>
                <a:spcPts val="5100"/>
              </a:lnSpc>
              <a:buNone/>
            </a:pPr>
            <a:r>
              <a:rPr lang="en-US" sz="5100" dirty="0">
                <a:solidFill>
                  <a:srgbClr val="DAD8E9"/>
                </a:solidFill>
                <a:latin typeface="Prompt Medium" pitchFamily="34" charset="0"/>
                <a:ea typeface="Prompt Medium" pitchFamily="34" charset="-122"/>
                <a:cs typeface="Prompt Medium" pitchFamily="34" charset="-120"/>
              </a:rPr>
              <a:t>30%</a:t>
            </a:r>
            <a:endParaRPr lang="en-US" sz="5100" dirty="0"/>
          </a:p>
        </p:txBody>
      </p:sp>
      <p:sp>
        <p:nvSpPr>
          <p:cNvPr id="5" name="Text 2"/>
          <p:cNvSpPr/>
          <p:nvPr/>
        </p:nvSpPr>
        <p:spPr>
          <a:xfrm>
            <a:off x="3474958" y="2384703"/>
            <a:ext cx="2194084" cy="274201"/>
          </a:xfrm>
          <a:prstGeom prst="rect">
            <a:avLst/>
          </a:prstGeom>
          <a:noFill/>
          <a:ln/>
        </p:spPr>
        <p:txBody>
          <a:bodyPr wrap="none" lIns="0" tIns="0" rIns="0" bIns="0" rtlCol="0" anchor="t"/>
          <a:lstStyle/>
          <a:p>
            <a:pPr algn="ctr" indent="0" marL="0">
              <a:lnSpc>
                <a:spcPts val="2150"/>
              </a:lnSpc>
              <a:buNone/>
            </a:pPr>
            <a:r>
              <a:rPr lang="en-US" sz="1700" dirty="0">
                <a:solidFill>
                  <a:srgbClr val="DAD8E9"/>
                </a:solidFill>
                <a:latin typeface="Prompt Medium" pitchFamily="34" charset="0"/>
                <a:ea typeface="Prompt Medium" pitchFamily="34" charset="-122"/>
                <a:cs typeface="Prompt Medium" pitchFamily="34" charset="-120"/>
              </a:rPr>
              <a:t>Increased Revenue</a:t>
            </a:r>
            <a:endParaRPr lang="en-US" sz="1700" dirty="0"/>
          </a:p>
        </p:txBody>
      </p:sp>
      <p:sp>
        <p:nvSpPr>
          <p:cNvPr id="6" name="Text 3"/>
          <p:cNvSpPr/>
          <p:nvPr/>
        </p:nvSpPr>
        <p:spPr>
          <a:xfrm>
            <a:off x="691158" y="2777371"/>
            <a:ext cx="7761684" cy="315992"/>
          </a:xfrm>
          <a:prstGeom prst="rect">
            <a:avLst/>
          </a:prstGeom>
          <a:noFill/>
          <a:ln/>
        </p:spPr>
        <p:txBody>
          <a:bodyPr wrap="none" lIns="0" tIns="0" rIns="0" bIns="0" rtlCol="0" anchor="t"/>
          <a:lstStyle/>
          <a:p>
            <a:pPr algn="ctr" indent="0" marL="0">
              <a:lnSpc>
                <a:spcPts val="2450"/>
              </a:lnSpc>
              <a:buNone/>
            </a:pPr>
            <a:r>
              <a:rPr lang="en-US" sz="1550" dirty="0">
                <a:solidFill>
                  <a:srgbClr val="DAD8E9"/>
                </a:solidFill>
                <a:latin typeface="Mukta Light" pitchFamily="34" charset="0"/>
                <a:ea typeface="Mukta Light" pitchFamily="34" charset="-122"/>
                <a:cs typeface="Mukta Light" pitchFamily="34" charset="-120"/>
              </a:rPr>
              <a:t>Maximize table turnover and seat utilization to boost overall profitability.</a:t>
            </a:r>
            <a:endParaRPr lang="en-US" sz="1550" dirty="0"/>
          </a:p>
        </p:txBody>
      </p:sp>
      <p:sp>
        <p:nvSpPr>
          <p:cNvPr id="7" name="Text 4"/>
          <p:cNvSpPr/>
          <p:nvPr/>
        </p:nvSpPr>
        <p:spPr>
          <a:xfrm>
            <a:off x="691158" y="3784402"/>
            <a:ext cx="7761684" cy="651629"/>
          </a:xfrm>
          <a:prstGeom prst="rect">
            <a:avLst/>
          </a:prstGeom>
          <a:noFill/>
          <a:ln/>
        </p:spPr>
        <p:txBody>
          <a:bodyPr wrap="none" lIns="0" tIns="0" rIns="0" bIns="0" rtlCol="0" anchor="t"/>
          <a:lstStyle/>
          <a:p>
            <a:pPr algn="ctr" indent="0" marL="0">
              <a:lnSpc>
                <a:spcPts val="5100"/>
              </a:lnSpc>
              <a:buNone/>
            </a:pPr>
            <a:r>
              <a:rPr lang="en-US" sz="5100" dirty="0">
                <a:solidFill>
                  <a:srgbClr val="DAD8E9"/>
                </a:solidFill>
                <a:latin typeface="Prompt Medium" pitchFamily="34" charset="0"/>
                <a:ea typeface="Prompt Medium" pitchFamily="34" charset="-122"/>
                <a:cs typeface="Prompt Medium" pitchFamily="34" charset="-120"/>
              </a:rPr>
              <a:t>25%</a:t>
            </a:r>
            <a:endParaRPr lang="en-US" sz="5100" dirty="0"/>
          </a:p>
        </p:txBody>
      </p:sp>
      <p:sp>
        <p:nvSpPr>
          <p:cNvPr id="8" name="Text 5"/>
          <p:cNvSpPr/>
          <p:nvPr/>
        </p:nvSpPr>
        <p:spPr>
          <a:xfrm>
            <a:off x="3474958" y="4682728"/>
            <a:ext cx="2194084" cy="274201"/>
          </a:xfrm>
          <a:prstGeom prst="rect">
            <a:avLst/>
          </a:prstGeom>
          <a:noFill/>
          <a:ln/>
        </p:spPr>
        <p:txBody>
          <a:bodyPr wrap="none" lIns="0" tIns="0" rIns="0" bIns="0" rtlCol="0" anchor="t"/>
          <a:lstStyle/>
          <a:p>
            <a:pPr algn="ctr" indent="0" marL="0">
              <a:lnSpc>
                <a:spcPts val="2150"/>
              </a:lnSpc>
              <a:buNone/>
            </a:pPr>
            <a:r>
              <a:rPr lang="en-US" sz="1700" dirty="0">
                <a:solidFill>
                  <a:srgbClr val="DAD8E9"/>
                </a:solidFill>
                <a:latin typeface="Prompt Medium" pitchFamily="34" charset="0"/>
                <a:ea typeface="Prompt Medium" pitchFamily="34" charset="-122"/>
                <a:cs typeface="Prompt Medium" pitchFamily="34" charset="-120"/>
              </a:rPr>
              <a:t>Reduced No-shows</a:t>
            </a:r>
            <a:endParaRPr lang="en-US" sz="1700" dirty="0"/>
          </a:p>
        </p:txBody>
      </p:sp>
      <p:sp>
        <p:nvSpPr>
          <p:cNvPr id="9" name="Text 6"/>
          <p:cNvSpPr/>
          <p:nvPr/>
        </p:nvSpPr>
        <p:spPr>
          <a:xfrm>
            <a:off x="691158" y="5075396"/>
            <a:ext cx="7761684" cy="315992"/>
          </a:xfrm>
          <a:prstGeom prst="rect">
            <a:avLst/>
          </a:prstGeom>
          <a:noFill/>
          <a:ln/>
        </p:spPr>
        <p:txBody>
          <a:bodyPr wrap="none" lIns="0" tIns="0" rIns="0" bIns="0" rtlCol="0" anchor="t"/>
          <a:lstStyle/>
          <a:p>
            <a:pPr algn="ctr" indent="0" marL="0">
              <a:lnSpc>
                <a:spcPts val="2450"/>
              </a:lnSpc>
              <a:buNone/>
            </a:pPr>
            <a:r>
              <a:rPr lang="en-US" sz="1550" dirty="0">
                <a:solidFill>
                  <a:srgbClr val="DAD8E9"/>
                </a:solidFill>
                <a:latin typeface="Mukta Light" pitchFamily="34" charset="0"/>
                <a:ea typeface="Mukta Light" pitchFamily="34" charset="-122"/>
                <a:cs typeface="Mukta Light" pitchFamily="34" charset="-120"/>
              </a:rPr>
              <a:t>Automated reminders and cancellation policies decrease last-minute no-shows.</a:t>
            </a:r>
            <a:endParaRPr lang="en-US" sz="1550" dirty="0"/>
          </a:p>
        </p:txBody>
      </p:sp>
      <p:sp>
        <p:nvSpPr>
          <p:cNvPr id="10" name="Text 7"/>
          <p:cNvSpPr/>
          <p:nvPr/>
        </p:nvSpPr>
        <p:spPr>
          <a:xfrm>
            <a:off x="691158" y="6082427"/>
            <a:ext cx="7761684" cy="651629"/>
          </a:xfrm>
          <a:prstGeom prst="rect">
            <a:avLst/>
          </a:prstGeom>
          <a:noFill/>
          <a:ln/>
        </p:spPr>
        <p:txBody>
          <a:bodyPr wrap="none" lIns="0" tIns="0" rIns="0" bIns="0" rtlCol="0" anchor="t"/>
          <a:lstStyle/>
          <a:p>
            <a:pPr algn="ctr" indent="0" marL="0">
              <a:lnSpc>
                <a:spcPts val="5100"/>
              </a:lnSpc>
              <a:buNone/>
            </a:pPr>
            <a:r>
              <a:rPr lang="en-US" sz="5100" dirty="0">
                <a:solidFill>
                  <a:srgbClr val="DAD8E9"/>
                </a:solidFill>
                <a:latin typeface="Prompt Medium" pitchFamily="34" charset="0"/>
                <a:ea typeface="Prompt Medium" pitchFamily="34" charset="-122"/>
                <a:cs typeface="Prompt Medium" pitchFamily="34" charset="-120"/>
              </a:rPr>
              <a:t>20%</a:t>
            </a:r>
            <a:endParaRPr lang="en-US" sz="5100" dirty="0"/>
          </a:p>
        </p:txBody>
      </p:sp>
      <p:sp>
        <p:nvSpPr>
          <p:cNvPr id="11" name="Text 8"/>
          <p:cNvSpPr/>
          <p:nvPr/>
        </p:nvSpPr>
        <p:spPr>
          <a:xfrm>
            <a:off x="3474958" y="6980753"/>
            <a:ext cx="2194084" cy="274201"/>
          </a:xfrm>
          <a:prstGeom prst="rect">
            <a:avLst/>
          </a:prstGeom>
          <a:noFill/>
          <a:ln/>
        </p:spPr>
        <p:txBody>
          <a:bodyPr wrap="none" lIns="0" tIns="0" rIns="0" bIns="0" rtlCol="0" anchor="t"/>
          <a:lstStyle/>
          <a:p>
            <a:pPr algn="ctr" indent="0" marL="0">
              <a:lnSpc>
                <a:spcPts val="2150"/>
              </a:lnSpc>
              <a:buNone/>
            </a:pPr>
            <a:r>
              <a:rPr lang="en-US" sz="1700" dirty="0">
                <a:solidFill>
                  <a:srgbClr val="DAD8E9"/>
                </a:solidFill>
                <a:latin typeface="Prompt Medium" pitchFamily="34" charset="0"/>
                <a:ea typeface="Prompt Medium" pitchFamily="34" charset="-122"/>
                <a:cs typeface="Prompt Medium" pitchFamily="34" charset="-120"/>
              </a:rPr>
              <a:t>Repeat Bookings</a:t>
            </a:r>
            <a:endParaRPr lang="en-US" sz="1700" dirty="0"/>
          </a:p>
        </p:txBody>
      </p:sp>
      <p:sp>
        <p:nvSpPr>
          <p:cNvPr id="12" name="Text 9"/>
          <p:cNvSpPr/>
          <p:nvPr/>
        </p:nvSpPr>
        <p:spPr>
          <a:xfrm>
            <a:off x="691158" y="7373422"/>
            <a:ext cx="7761684" cy="315992"/>
          </a:xfrm>
          <a:prstGeom prst="rect">
            <a:avLst/>
          </a:prstGeom>
          <a:noFill/>
          <a:ln/>
        </p:spPr>
        <p:txBody>
          <a:bodyPr wrap="none" lIns="0" tIns="0" rIns="0" bIns="0" rtlCol="0" anchor="t"/>
          <a:lstStyle/>
          <a:p>
            <a:pPr algn="ctr" indent="0" marL="0">
              <a:lnSpc>
                <a:spcPts val="2450"/>
              </a:lnSpc>
              <a:buNone/>
            </a:pPr>
            <a:r>
              <a:rPr lang="en-US" sz="1550" dirty="0">
                <a:solidFill>
                  <a:srgbClr val="DAD8E9"/>
                </a:solidFill>
                <a:latin typeface="Mukta Light" pitchFamily="34" charset="0"/>
                <a:ea typeface="Mukta Light" pitchFamily="34" charset="-122"/>
                <a:cs typeface="Mukta Light" pitchFamily="34" charset="-120"/>
              </a:rPr>
              <a:t>Exceptional experiences encourage customers to return and dine again.</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6100"/>
          </a:xfrm>
          <a:prstGeom prst="rect">
            <a:avLst/>
          </a:prstGeom>
        </p:spPr>
      </p:pic>
      <p:sp>
        <p:nvSpPr>
          <p:cNvPr id="3" name="Text 0"/>
          <p:cNvSpPr/>
          <p:nvPr/>
        </p:nvSpPr>
        <p:spPr>
          <a:xfrm>
            <a:off x="864037" y="4537234"/>
            <a:ext cx="5486400" cy="685800"/>
          </a:xfrm>
          <a:prstGeom prst="rect">
            <a:avLst/>
          </a:prstGeom>
          <a:noFill/>
          <a:ln/>
        </p:spPr>
        <p:txBody>
          <a:bodyPr wrap="none" lIns="0" tIns="0" rIns="0" bIns="0" rtlCol="0" anchor="t"/>
          <a:lstStyle/>
          <a:p>
            <a:pPr indent="0" marL="0">
              <a:lnSpc>
                <a:spcPts val="5400"/>
              </a:lnSpc>
              <a:buNone/>
            </a:pPr>
            <a:r>
              <a:rPr lang="en-US" sz="4300" dirty="0">
                <a:solidFill>
                  <a:srgbClr val="C6BFEE"/>
                </a:solidFill>
                <a:latin typeface="Prompt Medium" pitchFamily="34" charset="0"/>
                <a:ea typeface="Prompt Medium" pitchFamily="34" charset="-122"/>
                <a:cs typeface="Prompt Medium" pitchFamily="34" charset="-120"/>
              </a:rPr>
              <a:t>Conclusion</a:t>
            </a:r>
            <a:endParaRPr lang="en-US" sz="4300" dirty="0"/>
          </a:p>
        </p:txBody>
      </p:sp>
      <p:sp>
        <p:nvSpPr>
          <p:cNvPr id="4" name="Text 1"/>
          <p:cNvSpPr/>
          <p:nvPr/>
        </p:nvSpPr>
        <p:spPr>
          <a:xfrm>
            <a:off x="864037" y="5593318"/>
            <a:ext cx="12902327" cy="1185148"/>
          </a:xfrm>
          <a:prstGeom prst="rect">
            <a:avLst/>
          </a:prstGeom>
          <a:noFill/>
          <a:ln/>
        </p:spPr>
        <p:txBody>
          <a:bodyPr wrap="square" lIns="0" tIns="0" rIns="0" bIns="0" rtlCol="0" anchor="t"/>
          <a:lstStyle/>
          <a:p>
            <a:pPr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An online table booking system revolutionizes the dining experience for both restaurants and customers. By streamlining reservations, optimizing operations, and enhancing guest satisfaction, restaurants can drive growth, increase efficiency, and cement their reputation as a premier dining destination.</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2024-11-26T04:46:28Z</dcterms:created>
  <dcterms:modified xsi:type="dcterms:W3CDTF">2024-11-26T04:46:28Z</dcterms:modified>
</cp:coreProperties>
</file>